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8" r:id="rId5"/>
    <p:sldId id="266" r:id="rId6"/>
    <p:sldId id="262" r:id="rId7"/>
    <p:sldId id="263" r:id="rId8"/>
    <p:sldId id="264" r:id="rId9"/>
    <p:sldId id="265" r:id="rId10"/>
    <p:sldId id="261" r:id="rId11"/>
    <p:sldId id="267" r:id="rId12"/>
    <p:sldId id="268" r:id="rId13"/>
    <p:sldId id="269" r:id="rId14"/>
    <p:sldId id="270" r:id="rId15"/>
    <p:sldId id="277" r:id="rId16"/>
    <p:sldId id="275" r:id="rId17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CE2181-67D3-49A2-9824-E0EE2C789411}" v="176" dt="2021-09-01T11:31:20.5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94"/>
  </p:normalViewPr>
  <p:slideViewPr>
    <p:cSldViewPr snapToGrid="0" snapToObjects="1">
      <p:cViewPr>
        <p:scale>
          <a:sx n="69" d="100"/>
          <a:sy n="69" d="100"/>
        </p:scale>
        <p:origin x="765" y="5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74A0D6-EF4D-4C5A-B817-5ABFA4ED09D6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23C8B4-AA41-4002-9C5D-89DD671141EC}">
      <dgm:prSet/>
      <dgm:spPr/>
      <dgm:t>
        <a:bodyPr/>
        <a:lstStyle/>
        <a:p>
          <a:r>
            <a:rPr lang="nl-NL" dirty="0"/>
            <a:t>In dit niveau werken de studenten met vier cursushandleidingen, te vinden op website Samen Opleiden bij Studiemateriaal &gt; algemene studiehandleidingen</a:t>
          </a:r>
          <a:endParaRPr lang="en-US" dirty="0"/>
        </a:p>
      </dgm:t>
    </dgm:pt>
    <dgm:pt modelId="{CFE0972C-B24F-4332-A9A0-D01A06CC2DF2}" type="parTrans" cxnId="{007A3B26-31F2-4997-8A11-F8838F1A4D08}">
      <dgm:prSet/>
      <dgm:spPr/>
      <dgm:t>
        <a:bodyPr/>
        <a:lstStyle/>
        <a:p>
          <a:endParaRPr lang="en-US"/>
        </a:p>
      </dgm:t>
    </dgm:pt>
    <dgm:pt modelId="{3638C3E9-5478-426B-8B0A-20CE2D902DCA}" type="sibTrans" cxnId="{007A3B26-31F2-4997-8A11-F8838F1A4D08}">
      <dgm:prSet/>
      <dgm:spPr/>
      <dgm:t>
        <a:bodyPr/>
        <a:lstStyle/>
        <a:p>
          <a:endParaRPr lang="en-US"/>
        </a:p>
      </dgm:t>
    </dgm:pt>
    <dgm:pt modelId="{EF99C51D-8356-4B1A-A106-BDE37661E80F}">
      <dgm:prSet/>
      <dgm:spPr/>
      <dgm:t>
        <a:bodyPr/>
        <a:lstStyle/>
        <a:p>
          <a:r>
            <a:rPr lang="nl-NL" b="1" dirty="0"/>
            <a:t>Periode 1</a:t>
          </a:r>
          <a:r>
            <a:rPr lang="nl-NL" dirty="0"/>
            <a:t>: Didaktiek. </a:t>
          </a:r>
        </a:p>
        <a:p>
          <a:r>
            <a:rPr lang="nl-NL" dirty="0"/>
            <a:t>Centraal staat het voorbereiden van een les. Toetsing is een VUL: voorbeeldig uitgewerkte les.</a:t>
          </a:r>
          <a:endParaRPr lang="en-US" dirty="0"/>
        </a:p>
      </dgm:t>
    </dgm:pt>
    <dgm:pt modelId="{EE6541F1-603F-4CF3-BF4C-5D5B4EDED046}" type="parTrans" cxnId="{01BEB448-34F2-463E-92C0-51C0FAD1C375}">
      <dgm:prSet/>
      <dgm:spPr/>
      <dgm:t>
        <a:bodyPr/>
        <a:lstStyle/>
        <a:p>
          <a:endParaRPr lang="en-US"/>
        </a:p>
      </dgm:t>
    </dgm:pt>
    <dgm:pt modelId="{A07014C8-FB6C-4B51-A6F6-5EC83979191F}" type="sibTrans" cxnId="{01BEB448-34F2-463E-92C0-51C0FAD1C375}">
      <dgm:prSet/>
      <dgm:spPr/>
      <dgm:t>
        <a:bodyPr/>
        <a:lstStyle/>
        <a:p>
          <a:endParaRPr lang="en-US"/>
        </a:p>
      </dgm:t>
    </dgm:pt>
    <dgm:pt modelId="{F78FD417-7C5B-407E-895B-6695B2D34865}">
      <dgm:prSet/>
      <dgm:spPr/>
      <dgm:t>
        <a:bodyPr/>
        <a:lstStyle/>
        <a:p>
          <a:r>
            <a:rPr lang="nl-NL" b="1"/>
            <a:t>Periode 2</a:t>
          </a:r>
          <a:r>
            <a:rPr lang="nl-NL"/>
            <a:t>: Pedagogiek: ken je doelgroep</a:t>
          </a:r>
          <a:endParaRPr lang="en-US"/>
        </a:p>
      </dgm:t>
    </dgm:pt>
    <dgm:pt modelId="{397CAB6F-1677-46EF-B66F-E134E0C6D88E}" type="parTrans" cxnId="{33EBF948-A21D-4285-8FBB-BA1CA8B83EA3}">
      <dgm:prSet/>
      <dgm:spPr/>
      <dgm:t>
        <a:bodyPr/>
        <a:lstStyle/>
        <a:p>
          <a:endParaRPr lang="en-US"/>
        </a:p>
      </dgm:t>
    </dgm:pt>
    <dgm:pt modelId="{C200F599-3D8A-4784-AEC7-D07620E6CD35}" type="sibTrans" cxnId="{33EBF948-A21D-4285-8FBB-BA1CA8B83EA3}">
      <dgm:prSet/>
      <dgm:spPr/>
      <dgm:t>
        <a:bodyPr/>
        <a:lstStyle/>
        <a:p>
          <a:endParaRPr lang="en-US"/>
        </a:p>
      </dgm:t>
    </dgm:pt>
    <dgm:pt modelId="{BF797050-4975-4C3C-AC22-4B1E39822517}">
      <dgm:prSet/>
      <dgm:spPr/>
      <dgm:t>
        <a:bodyPr/>
        <a:lstStyle/>
        <a:p>
          <a:r>
            <a:rPr lang="nl-NL" dirty="0"/>
            <a:t>Toetsing is een interview en een opdracht verbeteren van het veilig pedagogisch klimaat in de klas. De student ontwerpt, voert uit en evalueert een pedagogische interventie.</a:t>
          </a:r>
          <a:endParaRPr lang="en-US" dirty="0"/>
        </a:p>
      </dgm:t>
    </dgm:pt>
    <dgm:pt modelId="{AA6F60ED-3976-4E78-9B05-78DED80CA104}" type="parTrans" cxnId="{BA9D08B8-80DD-46CB-860A-238447B8004E}">
      <dgm:prSet/>
      <dgm:spPr/>
      <dgm:t>
        <a:bodyPr/>
        <a:lstStyle/>
        <a:p>
          <a:endParaRPr lang="en-US"/>
        </a:p>
      </dgm:t>
    </dgm:pt>
    <dgm:pt modelId="{0C1CBEA6-F235-42C4-A672-E08803140FF6}" type="sibTrans" cxnId="{BA9D08B8-80DD-46CB-860A-238447B8004E}">
      <dgm:prSet/>
      <dgm:spPr/>
      <dgm:t>
        <a:bodyPr/>
        <a:lstStyle/>
        <a:p>
          <a:endParaRPr lang="en-US"/>
        </a:p>
      </dgm:t>
    </dgm:pt>
    <dgm:pt modelId="{8A659B86-55BC-4506-9736-785A7928BF06}" type="pres">
      <dgm:prSet presAssocID="{A974A0D6-EF4D-4C5A-B817-5ABFA4ED09D6}" presName="vert0" presStyleCnt="0">
        <dgm:presLayoutVars>
          <dgm:dir/>
          <dgm:animOne val="branch"/>
          <dgm:animLvl val="lvl"/>
        </dgm:presLayoutVars>
      </dgm:prSet>
      <dgm:spPr/>
    </dgm:pt>
    <dgm:pt modelId="{F445A740-7196-4CB5-AC28-C0329BF37D66}" type="pres">
      <dgm:prSet presAssocID="{7B23C8B4-AA41-4002-9C5D-89DD671141EC}" presName="thickLine" presStyleLbl="alignNode1" presStyleIdx="0" presStyleCnt="4"/>
      <dgm:spPr/>
    </dgm:pt>
    <dgm:pt modelId="{10550CB9-4EA8-4FF5-833C-BCEFC69EF2A8}" type="pres">
      <dgm:prSet presAssocID="{7B23C8B4-AA41-4002-9C5D-89DD671141EC}" presName="horz1" presStyleCnt="0"/>
      <dgm:spPr/>
    </dgm:pt>
    <dgm:pt modelId="{5FC2C1B3-BED7-429B-A4CE-0B866A7E61F6}" type="pres">
      <dgm:prSet presAssocID="{7B23C8B4-AA41-4002-9C5D-89DD671141EC}" presName="tx1" presStyleLbl="revTx" presStyleIdx="0" presStyleCnt="4"/>
      <dgm:spPr/>
    </dgm:pt>
    <dgm:pt modelId="{881E6E25-C897-4467-BE0B-871B2B738200}" type="pres">
      <dgm:prSet presAssocID="{7B23C8B4-AA41-4002-9C5D-89DD671141EC}" presName="vert1" presStyleCnt="0"/>
      <dgm:spPr/>
    </dgm:pt>
    <dgm:pt modelId="{76345830-B43A-49A6-9DB3-475633FBB3DC}" type="pres">
      <dgm:prSet presAssocID="{EF99C51D-8356-4B1A-A106-BDE37661E80F}" presName="thickLine" presStyleLbl="alignNode1" presStyleIdx="1" presStyleCnt="4"/>
      <dgm:spPr/>
    </dgm:pt>
    <dgm:pt modelId="{A0F06F7A-8839-4F55-93C0-36B77ABD6561}" type="pres">
      <dgm:prSet presAssocID="{EF99C51D-8356-4B1A-A106-BDE37661E80F}" presName="horz1" presStyleCnt="0"/>
      <dgm:spPr/>
    </dgm:pt>
    <dgm:pt modelId="{75FC1141-401D-450A-B49A-04607A2D9394}" type="pres">
      <dgm:prSet presAssocID="{EF99C51D-8356-4B1A-A106-BDE37661E80F}" presName="tx1" presStyleLbl="revTx" presStyleIdx="1" presStyleCnt="4"/>
      <dgm:spPr/>
    </dgm:pt>
    <dgm:pt modelId="{4877C153-5D20-48F8-91F6-3F520A30A10F}" type="pres">
      <dgm:prSet presAssocID="{EF99C51D-8356-4B1A-A106-BDE37661E80F}" presName="vert1" presStyleCnt="0"/>
      <dgm:spPr/>
    </dgm:pt>
    <dgm:pt modelId="{9170FDC3-C4A4-403F-8127-9582905096C4}" type="pres">
      <dgm:prSet presAssocID="{F78FD417-7C5B-407E-895B-6695B2D34865}" presName="thickLine" presStyleLbl="alignNode1" presStyleIdx="2" presStyleCnt="4"/>
      <dgm:spPr/>
    </dgm:pt>
    <dgm:pt modelId="{3ECAEF4B-7E16-4219-A26E-B4B5DACB7A07}" type="pres">
      <dgm:prSet presAssocID="{F78FD417-7C5B-407E-895B-6695B2D34865}" presName="horz1" presStyleCnt="0"/>
      <dgm:spPr/>
    </dgm:pt>
    <dgm:pt modelId="{28DC67C3-6F8A-41AA-A700-7E0E75EE4181}" type="pres">
      <dgm:prSet presAssocID="{F78FD417-7C5B-407E-895B-6695B2D34865}" presName="tx1" presStyleLbl="revTx" presStyleIdx="2" presStyleCnt="4"/>
      <dgm:spPr/>
    </dgm:pt>
    <dgm:pt modelId="{62244866-8AB2-4552-8BA2-31DBAB18D168}" type="pres">
      <dgm:prSet presAssocID="{F78FD417-7C5B-407E-895B-6695B2D34865}" presName="vert1" presStyleCnt="0"/>
      <dgm:spPr/>
    </dgm:pt>
    <dgm:pt modelId="{8D800C84-6F7B-4129-B401-00C4F7F2799E}" type="pres">
      <dgm:prSet presAssocID="{BF797050-4975-4C3C-AC22-4B1E39822517}" presName="thickLine" presStyleLbl="alignNode1" presStyleIdx="3" presStyleCnt="4"/>
      <dgm:spPr/>
    </dgm:pt>
    <dgm:pt modelId="{75FB45E8-A7E0-436B-BEC2-AB124A23E50C}" type="pres">
      <dgm:prSet presAssocID="{BF797050-4975-4C3C-AC22-4B1E39822517}" presName="horz1" presStyleCnt="0"/>
      <dgm:spPr/>
    </dgm:pt>
    <dgm:pt modelId="{B390815D-C7A3-4273-9286-C090E13570CE}" type="pres">
      <dgm:prSet presAssocID="{BF797050-4975-4C3C-AC22-4B1E39822517}" presName="tx1" presStyleLbl="revTx" presStyleIdx="3" presStyleCnt="4"/>
      <dgm:spPr/>
    </dgm:pt>
    <dgm:pt modelId="{9AA44C57-7D82-4E43-8BC7-1D689868EE0E}" type="pres">
      <dgm:prSet presAssocID="{BF797050-4975-4C3C-AC22-4B1E39822517}" presName="vert1" presStyleCnt="0"/>
      <dgm:spPr/>
    </dgm:pt>
  </dgm:ptLst>
  <dgm:cxnLst>
    <dgm:cxn modelId="{007A3B26-31F2-4997-8A11-F8838F1A4D08}" srcId="{A974A0D6-EF4D-4C5A-B817-5ABFA4ED09D6}" destId="{7B23C8B4-AA41-4002-9C5D-89DD671141EC}" srcOrd="0" destOrd="0" parTransId="{CFE0972C-B24F-4332-A9A0-D01A06CC2DF2}" sibTransId="{3638C3E9-5478-426B-8B0A-20CE2D902DCA}"/>
    <dgm:cxn modelId="{1E224E2F-9825-44DD-8C61-9FBBEE3BEEC8}" type="presOf" srcId="{7B23C8B4-AA41-4002-9C5D-89DD671141EC}" destId="{5FC2C1B3-BED7-429B-A4CE-0B866A7E61F6}" srcOrd="0" destOrd="0" presId="urn:microsoft.com/office/officeart/2008/layout/LinedList"/>
    <dgm:cxn modelId="{7E782F39-F581-460E-87AF-BEB10457A86C}" type="presOf" srcId="{F78FD417-7C5B-407E-895B-6695B2D34865}" destId="{28DC67C3-6F8A-41AA-A700-7E0E75EE4181}" srcOrd="0" destOrd="0" presId="urn:microsoft.com/office/officeart/2008/layout/LinedList"/>
    <dgm:cxn modelId="{01BEB448-34F2-463E-92C0-51C0FAD1C375}" srcId="{A974A0D6-EF4D-4C5A-B817-5ABFA4ED09D6}" destId="{EF99C51D-8356-4B1A-A106-BDE37661E80F}" srcOrd="1" destOrd="0" parTransId="{EE6541F1-603F-4CF3-BF4C-5D5B4EDED046}" sibTransId="{A07014C8-FB6C-4B51-A6F6-5EC83979191F}"/>
    <dgm:cxn modelId="{33EBF948-A21D-4285-8FBB-BA1CA8B83EA3}" srcId="{A974A0D6-EF4D-4C5A-B817-5ABFA4ED09D6}" destId="{F78FD417-7C5B-407E-895B-6695B2D34865}" srcOrd="2" destOrd="0" parTransId="{397CAB6F-1677-46EF-B66F-E134E0C6D88E}" sibTransId="{C200F599-3D8A-4784-AEC7-D07620E6CD35}"/>
    <dgm:cxn modelId="{70740DB3-A31C-4EBE-B753-704368417B07}" type="presOf" srcId="{BF797050-4975-4C3C-AC22-4B1E39822517}" destId="{B390815D-C7A3-4273-9286-C090E13570CE}" srcOrd="0" destOrd="0" presId="urn:microsoft.com/office/officeart/2008/layout/LinedList"/>
    <dgm:cxn modelId="{BA9D08B8-80DD-46CB-860A-238447B8004E}" srcId="{A974A0D6-EF4D-4C5A-B817-5ABFA4ED09D6}" destId="{BF797050-4975-4C3C-AC22-4B1E39822517}" srcOrd="3" destOrd="0" parTransId="{AA6F60ED-3976-4E78-9B05-78DED80CA104}" sibTransId="{0C1CBEA6-F235-42C4-A672-E08803140FF6}"/>
    <dgm:cxn modelId="{08E88DE7-7B7F-4F45-BF61-744088A5BF74}" type="presOf" srcId="{EF99C51D-8356-4B1A-A106-BDE37661E80F}" destId="{75FC1141-401D-450A-B49A-04607A2D9394}" srcOrd="0" destOrd="0" presId="urn:microsoft.com/office/officeart/2008/layout/LinedList"/>
    <dgm:cxn modelId="{7AB5D9F9-796C-4248-9508-521CD9E80797}" type="presOf" srcId="{A974A0D6-EF4D-4C5A-B817-5ABFA4ED09D6}" destId="{8A659B86-55BC-4506-9736-785A7928BF06}" srcOrd="0" destOrd="0" presId="urn:microsoft.com/office/officeart/2008/layout/LinedList"/>
    <dgm:cxn modelId="{FE6B84B2-2E09-4781-B8CE-037D59A21F27}" type="presParOf" srcId="{8A659B86-55BC-4506-9736-785A7928BF06}" destId="{F445A740-7196-4CB5-AC28-C0329BF37D66}" srcOrd="0" destOrd="0" presId="urn:microsoft.com/office/officeart/2008/layout/LinedList"/>
    <dgm:cxn modelId="{FDE9B9DC-7D8F-4FF8-AD60-475BF6294182}" type="presParOf" srcId="{8A659B86-55BC-4506-9736-785A7928BF06}" destId="{10550CB9-4EA8-4FF5-833C-BCEFC69EF2A8}" srcOrd="1" destOrd="0" presId="urn:microsoft.com/office/officeart/2008/layout/LinedList"/>
    <dgm:cxn modelId="{F7B11B99-8D7A-43FF-9E98-6970AD261FF9}" type="presParOf" srcId="{10550CB9-4EA8-4FF5-833C-BCEFC69EF2A8}" destId="{5FC2C1B3-BED7-429B-A4CE-0B866A7E61F6}" srcOrd="0" destOrd="0" presId="urn:microsoft.com/office/officeart/2008/layout/LinedList"/>
    <dgm:cxn modelId="{C4D2DC3B-9AB6-40B6-A2BD-AE85AFF0AEA8}" type="presParOf" srcId="{10550CB9-4EA8-4FF5-833C-BCEFC69EF2A8}" destId="{881E6E25-C897-4467-BE0B-871B2B738200}" srcOrd="1" destOrd="0" presId="urn:microsoft.com/office/officeart/2008/layout/LinedList"/>
    <dgm:cxn modelId="{B62E950E-A86D-44F6-A723-7978DB620A91}" type="presParOf" srcId="{8A659B86-55BC-4506-9736-785A7928BF06}" destId="{76345830-B43A-49A6-9DB3-475633FBB3DC}" srcOrd="2" destOrd="0" presId="urn:microsoft.com/office/officeart/2008/layout/LinedList"/>
    <dgm:cxn modelId="{F3949164-EA12-4062-BB97-F92C8BEE1FDD}" type="presParOf" srcId="{8A659B86-55BC-4506-9736-785A7928BF06}" destId="{A0F06F7A-8839-4F55-93C0-36B77ABD6561}" srcOrd="3" destOrd="0" presId="urn:microsoft.com/office/officeart/2008/layout/LinedList"/>
    <dgm:cxn modelId="{809D465C-76AB-47CF-913A-0A23C4727B4E}" type="presParOf" srcId="{A0F06F7A-8839-4F55-93C0-36B77ABD6561}" destId="{75FC1141-401D-450A-B49A-04607A2D9394}" srcOrd="0" destOrd="0" presId="urn:microsoft.com/office/officeart/2008/layout/LinedList"/>
    <dgm:cxn modelId="{5C93B859-8CE3-4918-9144-D600691C0543}" type="presParOf" srcId="{A0F06F7A-8839-4F55-93C0-36B77ABD6561}" destId="{4877C153-5D20-48F8-91F6-3F520A30A10F}" srcOrd="1" destOrd="0" presId="urn:microsoft.com/office/officeart/2008/layout/LinedList"/>
    <dgm:cxn modelId="{43B23125-F43F-4F86-B464-769170A61C78}" type="presParOf" srcId="{8A659B86-55BC-4506-9736-785A7928BF06}" destId="{9170FDC3-C4A4-403F-8127-9582905096C4}" srcOrd="4" destOrd="0" presId="urn:microsoft.com/office/officeart/2008/layout/LinedList"/>
    <dgm:cxn modelId="{150AC7C9-F270-4A6A-B15D-366FEDF6B7B1}" type="presParOf" srcId="{8A659B86-55BC-4506-9736-785A7928BF06}" destId="{3ECAEF4B-7E16-4219-A26E-B4B5DACB7A07}" srcOrd="5" destOrd="0" presId="urn:microsoft.com/office/officeart/2008/layout/LinedList"/>
    <dgm:cxn modelId="{84D4D23F-C0BE-479F-9E66-5760E5268102}" type="presParOf" srcId="{3ECAEF4B-7E16-4219-A26E-B4B5DACB7A07}" destId="{28DC67C3-6F8A-41AA-A700-7E0E75EE4181}" srcOrd="0" destOrd="0" presId="urn:microsoft.com/office/officeart/2008/layout/LinedList"/>
    <dgm:cxn modelId="{D05CD935-9CD1-43A7-8327-DDC76EFA2E22}" type="presParOf" srcId="{3ECAEF4B-7E16-4219-A26E-B4B5DACB7A07}" destId="{62244866-8AB2-4552-8BA2-31DBAB18D168}" srcOrd="1" destOrd="0" presId="urn:microsoft.com/office/officeart/2008/layout/LinedList"/>
    <dgm:cxn modelId="{0DC07B45-1EBC-4D6B-A534-5DEC0D6A83C4}" type="presParOf" srcId="{8A659B86-55BC-4506-9736-785A7928BF06}" destId="{8D800C84-6F7B-4129-B401-00C4F7F2799E}" srcOrd="6" destOrd="0" presId="urn:microsoft.com/office/officeart/2008/layout/LinedList"/>
    <dgm:cxn modelId="{3D217C06-011D-4C71-8B8F-29315614A08F}" type="presParOf" srcId="{8A659B86-55BC-4506-9736-785A7928BF06}" destId="{75FB45E8-A7E0-436B-BEC2-AB124A23E50C}" srcOrd="7" destOrd="0" presId="urn:microsoft.com/office/officeart/2008/layout/LinedList"/>
    <dgm:cxn modelId="{1B9B7AA2-5FF8-4F8D-99AC-EF37932A5A0F}" type="presParOf" srcId="{75FB45E8-A7E0-436B-BEC2-AB124A23E50C}" destId="{B390815D-C7A3-4273-9286-C090E13570CE}" srcOrd="0" destOrd="0" presId="urn:microsoft.com/office/officeart/2008/layout/LinedList"/>
    <dgm:cxn modelId="{CD5C0E82-2E7E-4BDF-9119-1B4A6929807E}" type="presParOf" srcId="{75FB45E8-A7E0-436B-BEC2-AB124A23E50C}" destId="{9AA44C57-7D82-4E43-8BC7-1D689868EE0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A01D86-6674-4C63-AD07-FEAC29D62E9A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26FB620A-2791-4090-BB64-F6FFFEA38548}">
      <dgm:prSet/>
      <dgm:spPr/>
      <dgm:t>
        <a:bodyPr/>
        <a:lstStyle/>
        <a:p>
          <a:r>
            <a:rPr lang="nl-NL"/>
            <a:t>Periode 1 en 2: Afstuderen Startbekwaam en de Minor</a:t>
          </a:r>
          <a:endParaRPr lang="en-US"/>
        </a:p>
      </dgm:t>
    </dgm:pt>
    <dgm:pt modelId="{1449C997-B39E-4FA9-999E-0A4B3F97763A}" type="parTrans" cxnId="{8A5F3E56-9796-44D2-A3CC-4CA316FAC9B3}">
      <dgm:prSet/>
      <dgm:spPr/>
      <dgm:t>
        <a:bodyPr/>
        <a:lstStyle/>
        <a:p>
          <a:endParaRPr lang="en-US"/>
        </a:p>
      </dgm:t>
    </dgm:pt>
    <dgm:pt modelId="{8776C0E7-8809-41A2-8673-3EA1EB2B96FA}" type="sibTrans" cxnId="{8A5F3E56-9796-44D2-A3CC-4CA316FAC9B3}">
      <dgm:prSet/>
      <dgm:spPr/>
      <dgm:t>
        <a:bodyPr/>
        <a:lstStyle/>
        <a:p>
          <a:endParaRPr lang="en-US"/>
        </a:p>
      </dgm:t>
    </dgm:pt>
    <dgm:pt modelId="{0A0D80BF-9B70-4067-9601-20F067726EEF}">
      <dgm:prSet/>
      <dgm:spPr/>
      <dgm:t>
        <a:bodyPr/>
        <a:lstStyle/>
        <a:p>
          <a:r>
            <a:rPr lang="nl-NL"/>
            <a:t>Periode 3 en 4: Afstuderen Startbekwaam</a:t>
          </a:r>
          <a:endParaRPr lang="en-US"/>
        </a:p>
      </dgm:t>
    </dgm:pt>
    <dgm:pt modelId="{9B377F42-5B9D-41F9-8D94-DFE905E120ED}" type="parTrans" cxnId="{0E508562-C623-45F8-8862-FD70580966A8}">
      <dgm:prSet/>
      <dgm:spPr/>
      <dgm:t>
        <a:bodyPr/>
        <a:lstStyle/>
        <a:p>
          <a:endParaRPr lang="en-US"/>
        </a:p>
      </dgm:t>
    </dgm:pt>
    <dgm:pt modelId="{75F434C0-3D76-4481-895E-8756D02D9AF6}" type="sibTrans" cxnId="{0E508562-C623-45F8-8862-FD70580966A8}">
      <dgm:prSet/>
      <dgm:spPr/>
      <dgm:t>
        <a:bodyPr/>
        <a:lstStyle/>
        <a:p>
          <a:endParaRPr lang="en-US"/>
        </a:p>
      </dgm:t>
    </dgm:pt>
    <dgm:pt modelId="{0CCE22D1-4A44-456D-8EF1-C3DC0D9FE2BA}">
      <dgm:prSet/>
      <dgm:spPr/>
      <dgm:t>
        <a:bodyPr/>
        <a:lstStyle/>
        <a:p>
          <a:r>
            <a:rPr lang="nl-NL"/>
            <a:t>Toetsing: Assessment: Portfolio en CGI door twee assessoren.</a:t>
          </a:r>
          <a:endParaRPr lang="en-US"/>
        </a:p>
      </dgm:t>
    </dgm:pt>
    <dgm:pt modelId="{0DF866A1-36AF-4CC6-8D08-9409C2C9FCEF}" type="parTrans" cxnId="{31066576-A167-48E2-B11E-93C8B9D2BD53}">
      <dgm:prSet/>
      <dgm:spPr/>
      <dgm:t>
        <a:bodyPr/>
        <a:lstStyle/>
        <a:p>
          <a:endParaRPr lang="en-US"/>
        </a:p>
      </dgm:t>
    </dgm:pt>
    <dgm:pt modelId="{1F5713C4-3482-4D47-8EFD-CA3D8758008A}" type="sibTrans" cxnId="{31066576-A167-48E2-B11E-93C8B9D2BD53}">
      <dgm:prSet/>
      <dgm:spPr/>
      <dgm:t>
        <a:bodyPr/>
        <a:lstStyle/>
        <a:p>
          <a:endParaRPr lang="en-US"/>
        </a:p>
      </dgm:t>
    </dgm:pt>
    <dgm:pt modelId="{3262D72C-FAC1-45C4-B5E1-80F87A37B410}">
      <dgm:prSet/>
      <dgm:spPr/>
      <dgm:t>
        <a:bodyPr/>
        <a:lstStyle/>
        <a:p>
          <a:r>
            <a:rPr lang="nl-NL"/>
            <a:t>In niveau 4 staan de casussen centraal. </a:t>
          </a:r>
          <a:endParaRPr lang="en-US"/>
        </a:p>
      </dgm:t>
    </dgm:pt>
    <dgm:pt modelId="{B2C19800-BF14-46C9-9135-A352C93EF46D}" type="parTrans" cxnId="{9AE64631-ACE5-4FB4-B55B-2BD26F633B65}">
      <dgm:prSet/>
      <dgm:spPr/>
      <dgm:t>
        <a:bodyPr/>
        <a:lstStyle/>
        <a:p>
          <a:endParaRPr lang="en-US"/>
        </a:p>
      </dgm:t>
    </dgm:pt>
    <dgm:pt modelId="{C2D83094-F05E-4F64-A0AF-1539C87058A7}" type="sibTrans" cxnId="{9AE64631-ACE5-4FB4-B55B-2BD26F633B65}">
      <dgm:prSet/>
      <dgm:spPr/>
      <dgm:t>
        <a:bodyPr/>
        <a:lstStyle/>
        <a:p>
          <a:endParaRPr lang="en-US"/>
        </a:p>
      </dgm:t>
    </dgm:pt>
    <dgm:pt modelId="{72CE0828-9F3C-424D-9D9F-377C918B7983}" type="pres">
      <dgm:prSet presAssocID="{57A01D86-6674-4C63-AD07-FEAC29D62E9A}" presName="vert0" presStyleCnt="0">
        <dgm:presLayoutVars>
          <dgm:dir/>
          <dgm:animOne val="branch"/>
          <dgm:animLvl val="lvl"/>
        </dgm:presLayoutVars>
      </dgm:prSet>
      <dgm:spPr/>
    </dgm:pt>
    <dgm:pt modelId="{221631B0-1265-4164-BBA9-4A82FD88D393}" type="pres">
      <dgm:prSet presAssocID="{26FB620A-2791-4090-BB64-F6FFFEA38548}" presName="thickLine" presStyleLbl="alignNode1" presStyleIdx="0" presStyleCnt="4"/>
      <dgm:spPr/>
    </dgm:pt>
    <dgm:pt modelId="{F9AD9BC0-92B1-4376-BD01-F64209AC1125}" type="pres">
      <dgm:prSet presAssocID="{26FB620A-2791-4090-BB64-F6FFFEA38548}" presName="horz1" presStyleCnt="0"/>
      <dgm:spPr/>
    </dgm:pt>
    <dgm:pt modelId="{A37CAECF-FD7D-4058-8612-8BBD2672A851}" type="pres">
      <dgm:prSet presAssocID="{26FB620A-2791-4090-BB64-F6FFFEA38548}" presName="tx1" presStyleLbl="revTx" presStyleIdx="0" presStyleCnt="4"/>
      <dgm:spPr/>
    </dgm:pt>
    <dgm:pt modelId="{C4D9F9C0-15FB-4FB6-A0BC-88502221C3F6}" type="pres">
      <dgm:prSet presAssocID="{26FB620A-2791-4090-BB64-F6FFFEA38548}" presName="vert1" presStyleCnt="0"/>
      <dgm:spPr/>
    </dgm:pt>
    <dgm:pt modelId="{90D48829-7A24-42FA-A9D0-C02B9F42B2B9}" type="pres">
      <dgm:prSet presAssocID="{0A0D80BF-9B70-4067-9601-20F067726EEF}" presName="thickLine" presStyleLbl="alignNode1" presStyleIdx="1" presStyleCnt="4"/>
      <dgm:spPr/>
    </dgm:pt>
    <dgm:pt modelId="{9879EE21-C14E-407B-AA89-D4E0F8465295}" type="pres">
      <dgm:prSet presAssocID="{0A0D80BF-9B70-4067-9601-20F067726EEF}" presName="horz1" presStyleCnt="0"/>
      <dgm:spPr/>
    </dgm:pt>
    <dgm:pt modelId="{6C2DDC81-0BCF-42EB-A7EF-27DDE05888C7}" type="pres">
      <dgm:prSet presAssocID="{0A0D80BF-9B70-4067-9601-20F067726EEF}" presName="tx1" presStyleLbl="revTx" presStyleIdx="1" presStyleCnt="4"/>
      <dgm:spPr/>
    </dgm:pt>
    <dgm:pt modelId="{FCD05155-4F37-4502-825B-A9A1BF3121BE}" type="pres">
      <dgm:prSet presAssocID="{0A0D80BF-9B70-4067-9601-20F067726EEF}" presName="vert1" presStyleCnt="0"/>
      <dgm:spPr/>
    </dgm:pt>
    <dgm:pt modelId="{56858488-A6BD-4A03-B882-E641CC41B6C8}" type="pres">
      <dgm:prSet presAssocID="{0CCE22D1-4A44-456D-8EF1-C3DC0D9FE2BA}" presName="thickLine" presStyleLbl="alignNode1" presStyleIdx="2" presStyleCnt="4"/>
      <dgm:spPr/>
    </dgm:pt>
    <dgm:pt modelId="{20EBBB34-A890-49CD-BFF0-784A56E8CF53}" type="pres">
      <dgm:prSet presAssocID="{0CCE22D1-4A44-456D-8EF1-C3DC0D9FE2BA}" presName="horz1" presStyleCnt="0"/>
      <dgm:spPr/>
    </dgm:pt>
    <dgm:pt modelId="{7174217E-1801-4BCA-B991-6F5147C4E9F1}" type="pres">
      <dgm:prSet presAssocID="{0CCE22D1-4A44-456D-8EF1-C3DC0D9FE2BA}" presName="tx1" presStyleLbl="revTx" presStyleIdx="2" presStyleCnt="4"/>
      <dgm:spPr/>
    </dgm:pt>
    <dgm:pt modelId="{569CCB9F-9DE0-443F-A6B5-02F3C3FCBF6F}" type="pres">
      <dgm:prSet presAssocID="{0CCE22D1-4A44-456D-8EF1-C3DC0D9FE2BA}" presName="vert1" presStyleCnt="0"/>
      <dgm:spPr/>
    </dgm:pt>
    <dgm:pt modelId="{AFDA5384-A431-4E2D-8E71-5A80411775AA}" type="pres">
      <dgm:prSet presAssocID="{3262D72C-FAC1-45C4-B5E1-80F87A37B410}" presName="thickLine" presStyleLbl="alignNode1" presStyleIdx="3" presStyleCnt="4"/>
      <dgm:spPr/>
    </dgm:pt>
    <dgm:pt modelId="{03816884-884F-43F3-8288-08A4F22439F9}" type="pres">
      <dgm:prSet presAssocID="{3262D72C-FAC1-45C4-B5E1-80F87A37B410}" presName="horz1" presStyleCnt="0"/>
      <dgm:spPr/>
    </dgm:pt>
    <dgm:pt modelId="{F9BD01D2-F102-440F-BBE3-3A34C9995069}" type="pres">
      <dgm:prSet presAssocID="{3262D72C-FAC1-45C4-B5E1-80F87A37B410}" presName="tx1" presStyleLbl="revTx" presStyleIdx="3" presStyleCnt="4"/>
      <dgm:spPr/>
    </dgm:pt>
    <dgm:pt modelId="{7BB57004-7FC3-4322-B8E8-6CF766029B48}" type="pres">
      <dgm:prSet presAssocID="{3262D72C-FAC1-45C4-B5E1-80F87A37B410}" presName="vert1" presStyleCnt="0"/>
      <dgm:spPr/>
    </dgm:pt>
  </dgm:ptLst>
  <dgm:cxnLst>
    <dgm:cxn modelId="{549D7919-4713-48E0-BF7A-3AC20665E824}" type="presOf" srcId="{26FB620A-2791-4090-BB64-F6FFFEA38548}" destId="{A37CAECF-FD7D-4058-8612-8BBD2672A851}" srcOrd="0" destOrd="0" presId="urn:microsoft.com/office/officeart/2008/layout/LinedList"/>
    <dgm:cxn modelId="{9AE64631-ACE5-4FB4-B55B-2BD26F633B65}" srcId="{57A01D86-6674-4C63-AD07-FEAC29D62E9A}" destId="{3262D72C-FAC1-45C4-B5E1-80F87A37B410}" srcOrd="3" destOrd="0" parTransId="{B2C19800-BF14-46C9-9135-A352C93EF46D}" sibTransId="{C2D83094-F05E-4F64-A0AF-1539C87058A7}"/>
    <dgm:cxn modelId="{0E508562-C623-45F8-8862-FD70580966A8}" srcId="{57A01D86-6674-4C63-AD07-FEAC29D62E9A}" destId="{0A0D80BF-9B70-4067-9601-20F067726EEF}" srcOrd="1" destOrd="0" parTransId="{9B377F42-5B9D-41F9-8D94-DFE905E120ED}" sibTransId="{75F434C0-3D76-4481-895E-8756D02D9AF6}"/>
    <dgm:cxn modelId="{8A5F3E56-9796-44D2-A3CC-4CA316FAC9B3}" srcId="{57A01D86-6674-4C63-AD07-FEAC29D62E9A}" destId="{26FB620A-2791-4090-BB64-F6FFFEA38548}" srcOrd="0" destOrd="0" parTransId="{1449C997-B39E-4FA9-999E-0A4B3F97763A}" sibTransId="{8776C0E7-8809-41A2-8673-3EA1EB2B96FA}"/>
    <dgm:cxn modelId="{31066576-A167-48E2-B11E-93C8B9D2BD53}" srcId="{57A01D86-6674-4C63-AD07-FEAC29D62E9A}" destId="{0CCE22D1-4A44-456D-8EF1-C3DC0D9FE2BA}" srcOrd="2" destOrd="0" parTransId="{0DF866A1-36AF-4CC6-8D08-9409C2C9FCEF}" sibTransId="{1F5713C4-3482-4D47-8EFD-CA3D8758008A}"/>
    <dgm:cxn modelId="{C36C2677-4C78-4217-A2AA-F1433BE63653}" type="presOf" srcId="{0CCE22D1-4A44-456D-8EF1-C3DC0D9FE2BA}" destId="{7174217E-1801-4BCA-B991-6F5147C4E9F1}" srcOrd="0" destOrd="0" presId="urn:microsoft.com/office/officeart/2008/layout/LinedList"/>
    <dgm:cxn modelId="{5F9DB8D2-BD73-4DF9-9DDB-B199FB162796}" type="presOf" srcId="{57A01D86-6674-4C63-AD07-FEAC29D62E9A}" destId="{72CE0828-9F3C-424D-9D9F-377C918B7983}" srcOrd="0" destOrd="0" presId="urn:microsoft.com/office/officeart/2008/layout/LinedList"/>
    <dgm:cxn modelId="{87F115E6-B612-4822-96AB-05769C024F92}" type="presOf" srcId="{0A0D80BF-9B70-4067-9601-20F067726EEF}" destId="{6C2DDC81-0BCF-42EB-A7EF-27DDE05888C7}" srcOrd="0" destOrd="0" presId="urn:microsoft.com/office/officeart/2008/layout/LinedList"/>
    <dgm:cxn modelId="{8071A9F7-8997-4998-856C-9FDC636B46BA}" type="presOf" srcId="{3262D72C-FAC1-45C4-B5E1-80F87A37B410}" destId="{F9BD01D2-F102-440F-BBE3-3A34C9995069}" srcOrd="0" destOrd="0" presId="urn:microsoft.com/office/officeart/2008/layout/LinedList"/>
    <dgm:cxn modelId="{D606EC47-C15A-4D3B-9F27-E62CBC93CD72}" type="presParOf" srcId="{72CE0828-9F3C-424D-9D9F-377C918B7983}" destId="{221631B0-1265-4164-BBA9-4A82FD88D393}" srcOrd="0" destOrd="0" presId="urn:microsoft.com/office/officeart/2008/layout/LinedList"/>
    <dgm:cxn modelId="{6938BF61-820D-4941-A283-B161C40DD5A7}" type="presParOf" srcId="{72CE0828-9F3C-424D-9D9F-377C918B7983}" destId="{F9AD9BC0-92B1-4376-BD01-F64209AC1125}" srcOrd="1" destOrd="0" presId="urn:microsoft.com/office/officeart/2008/layout/LinedList"/>
    <dgm:cxn modelId="{550AD2C0-93FA-4879-84D8-026F231366C0}" type="presParOf" srcId="{F9AD9BC0-92B1-4376-BD01-F64209AC1125}" destId="{A37CAECF-FD7D-4058-8612-8BBD2672A851}" srcOrd="0" destOrd="0" presId="urn:microsoft.com/office/officeart/2008/layout/LinedList"/>
    <dgm:cxn modelId="{C0C5A4F5-0188-4516-8F4B-7E3DEDAF8240}" type="presParOf" srcId="{F9AD9BC0-92B1-4376-BD01-F64209AC1125}" destId="{C4D9F9C0-15FB-4FB6-A0BC-88502221C3F6}" srcOrd="1" destOrd="0" presId="urn:microsoft.com/office/officeart/2008/layout/LinedList"/>
    <dgm:cxn modelId="{19971AA5-6FC7-4DD1-BF31-51D49195A8FD}" type="presParOf" srcId="{72CE0828-9F3C-424D-9D9F-377C918B7983}" destId="{90D48829-7A24-42FA-A9D0-C02B9F42B2B9}" srcOrd="2" destOrd="0" presId="urn:microsoft.com/office/officeart/2008/layout/LinedList"/>
    <dgm:cxn modelId="{60D9E8B5-296D-49CA-8D58-467E45E3F309}" type="presParOf" srcId="{72CE0828-9F3C-424D-9D9F-377C918B7983}" destId="{9879EE21-C14E-407B-AA89-D4E0F8465295}" srcOrd="3" destOrd="0" presId="urn:microsoft.com/office/officeart/2008/layout/LinedList"/>
    <dgm:cxn modelId="{ECA29967-D2D1-4F17-986B-BBDD4ECC1C5C}" type="presParOf" srcId="{9879EE21-C14E-407B-AA89-D4E0F8465295}" destId="{6C2DDC81-0BCF-42EB-A7EF-27DDE05888C7}" srcOrd="0" destOrd="0" presId="urn:microsoft.com/office/officeart/2008/layout/LinedList"/>
    <dgm:cxn modelId="{C377F862-B4C3-4C1D-BB8D-42F40A6F0400}" type="presParOf" srcId="{9879EE21-C14E-407B-AA89-D4E0F8465295}" destId="{FCD05155-4F37-4502-825B-A9A1BF3121BE}" srcOrd="1" destOrd="0" presId="urn:microsoft.com/office/officeart/2008/layout/LinedList"/>
    <dgm:cxn modelId="{579E08F4-E11A-47F6-83F9-EA3D618775B0}" type="presParOf" srcId="{72CE0828-9F3C-424D-9D9F-377C918B7983}" destId="{56858488-A6BD-4A03-B882-E641CC41B6C8}" srcOrd="4" destOrd="0" presId="urn:microsoft.com/office/officeart/2008/layout/LinedList"/>
    <dgm:cxn modelId="{E87C1977-921E-4F44-ABFE-F2AC1662B539}" type="presParOf" srcId="{72CE0828-9F3C-424D-9D9F-377C918B7983}" destId="{20EBBB34-A890-49CD-BFF0-784A56E8CF53}" srcOrd="5" destOrd="0" presId="urn:microsoft.com/office/officeart/2008/layout/LinedList"/>
    <dgm:cxn modelId="{0D4DEB58-03B9-46FE-AD0D-BD5903DDB2E4}" type="presParOf" srcId="{20EBBB34-A890-49CD-BFF0-784A56E8CF53}" destId="{7174217E-1801-4BCA-B991-6F5147C4E9F1}" srcOrd="0" destOrd="0" presId="urn:microsoft.com/office/officeart/2008/layout/LinedList"/>
    <dgm:cxn modelId="{FF27AF4E-9722-43EE-9809-329258B631CF}" type="presParOf" srcId="{20EBBB34-A890-49CD-BFF0-784A56E8CF53}" destId="{569CCB9F-9DE0-443F-A6B5-02F3C3FCBF6F}" srcOrd="1" destOrd="0" presId="urn:microsoft.com/office/officeart/2008/layout/LinedList"/>
    <dgm:cxn modelId="{E45D5937-480D-4F4C-A998-C799A383F5BF}" type="presParOf" srcId="{72CE0828-9F3C-424D-9D9F-377C918B7983}" destId="{AFDA5384-A431-4E2D-8E71-5A80411775AA}" srcOrd="6" destOrd="0" presId="urn:microsoft.com/office/officeart/2008/layout/LinedList"/>
    <dgm:cxn modelId="{52DCB099-63E8-4615-A517-F9DF761A2449}" type="presParOf" srcId="{72CE0828-9F3C-424D-9D9F-377C918B7983}" destId="{03816884-884F-43F3-8288-08A4F22439F9}" srcOrd="7" destOrd="0" presId="urn:microsoft.com/office/officeart/2008/layout/LinedList"/>
    <dgm:cxn modelId="{0268B134-BBDB-4280-934B-6EF730D25EAE}" type="presParOf" srcId="{03816884-884F-43F3-8288-08A4F22439F9}" destId="{F9BD01D2-F102-440F-BBE3-3A34C9995069}" srcOrd="0" destOrd="0" presId="urn:microsoft.com/office/officeart/2008/layout/LinedList"/>
    <dgm:cxn modelId="{664B1A5B-3CC1-4B96-853D-5772D1B8D15E}" type="presParOf" srcId="{03816884-884F-43F3-8288-08A4F22439F9}" destId="{7BB57004-7FC3-4322-B8E8-6CF766029B4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45A740-7196-4CB5-AC28-C0329BF37D66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C2C1B3-BED7-429B-A4CE-0B866A7E61F6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In dit niveau werken de studenten met vier cursushandleidingen, te vinden op website Samen Opleiden bij Studiemateriaal &gt; algemene studiehandleidingen</a:t>
          </a:r>
          <a:endParaRPr lang="en-US" sz="2100" kern="1200" dirty="0"/>
        </a:p>
      </dsp:txBody>
      <dsp:txXfrm>
        <a:off x="0" y="0"/>
        <a:ext cx="6900512" cy="1384035"/>
      </dsp:txXfrm>
    </dsp:sp>
    <dsp:sp modelId="{76345830-B43A-49A6-9DB3-475633FBB3DC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FC1141-401D-450A-B49A-04607A2D9394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b="1" kern="1200" dirty="0"/>
            <a:t>Periode 1</a:t>
          </a:r>
          <a:r>
            <a:rPr lang="nl-NL" sz="2100" kern="1200" dirty="0"/>
            <a:t>: Didaktiek. </a:t>
          </a:r>
        </a:p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Centraal staat het voorbereiden van een les. Toetsing is een VUL: voorbeeldig uitgewerkte les.</a:t>
          </a:r>
          <a:endParaRPr lang="en-US" sz="2100" kern="1200" dirty="0"/>
        </a:p>
      </dsp:txBody>
      <dsp:txXfrm>
        <a:off x="0" y="1384035"/>
        <a:ext cx="6900512" cy="1384035"/>
      </dsp:txXfrm>
    </dsp:sp>
    <dsp:sp modelId="{9170FDC3-C4A4-403F-8127-9582905096C4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DC67C3-6F8A-41AA-A700-7E0E75EE4181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b="1" kern="1200"/>
            <a:t>Periode 2</a:t>
          </a:r>
          <a:r>
            <a:rPr lang="nl-NL" sz="2100" kern="1200"/>
            <a:t>: Pedagogiek: ken je doelgroep</a:t>
          </a:r>
          <a:endParaRPr lang="en-US" sz="2100" kern="1200"/>
        </a:p>
      </dsp:txBody>
      <dsp:txXfrm>
        <a:off x="0" y="2768070"/>
        <a:ext cx="6900512" cy="1384035"/>
      </dsp:txXfrm>
    </dsp:sp>
    <dsp:sp modelId="{8D800C84-6F7B-4129-B401-00C4F7F2799E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90815D-C7A3-4273-9286-C090E13570CE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Toetsing is een interview en een opdracht verbeteren van het veilig pedagogisch klimaat in de klas. De student ontwerpt, voert uit en evalueert een pedagogische interventie.</a:t>
          </a:r>
          <a:endParaRPr lang="en-US" sz="2100" kern="1200" dirty="0"/>
        </a:p>
      </dsp:txBody>
      <dsp:txXfrm>
        <a:off x="0" y="4152105"/>
        <a:ext cx="6900512" cy="13840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1631B0-1265-4164-BBA9-4A82FD88D393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CAECF-FD7D-4058-8612-8BBD2672A851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/>
            <a:t>Periode 1 en 2: Afstuderen Startbekwaam en de Minor</a:t>
          </a:r>
          <a:endParaRPr lang="en-US" sz="3200" kern="1200"/>
        </a:p>
      </dsp:txBody>
      <dsp:txXfrm>
        <a:off x="0" y="0"/>
        <a:ext cx="10515600" cy="1087834"/>
      </dsp:txXfrm>
    </dsp:sp>
    <dsp:sp modelId="{90D48829-7A24-42FA-A9D0-C02B9F42B2B9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2DDC81-0BCF-42EB-A7EF-27DDE05888C7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/>
            <a:t>Periode 3 en 4: Afstuderen Startbekwaam</a:t>
          </a:r>
          <a:endParaRPr lang="en-US" sz="3200" kern="1200"/>
        </a:p>
      </dsp:txBody>
      <dsp:txXfrm>
        <a:off x="0" y="1087834"/>
        <a:ext cx="10515600" cy="1087834"/>
      </dsp:txXfrm>
    </dsp:sp>
    <dsp:sp modelId="{56858488-A6BD-4A03-B882-E641CC41B6C8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74217E-1801-4BCA-B991-6F5147C4E9F1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/>
            <a:t>Toetsing: Assessment: Portfolio en CGI door twee assessoren.</a:t>
          </a:r>
          <a:endParaRPr lang="en-US" sz="3200" kern="1200"/>
        </a:p>
      </dsp:txBody>
      <dsp:txXfrm>
        <a:off x="0" y="2175669"/>
        <a:ext cx="10515600" cy="1087834"/>
      </dsp:txXfrm>
    </dsp:sp>
    <dsp:sp modelId="{AFDA5384-A431-4E2D-8E71-5A80411775AA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BD01D2-F102-440F-BBE3-3A34C9995069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3200" kern="1200"/>
            <a:t>In niveau 4 staan de casussen centraal. </a:t>
          </a:r>
          <a:endParaRPr lang="en-US" sz="3200" kern="1200"/>
        </a:p>
      </dsp:txBody>
      <dsp:txXfrm>
        <a:off x="0" y="3263503"/>
        <a:ext cx="10515600" cy="1087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97B04-1307-4CCC-9FC9-FC66FC256ABE}" type="datetimeFigureOut">
              <a:rPr lang="nl-NL" smtClean="0"/>
              <a:t>1-9-2021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9750A-126D-4633-A0A2-F1D3846F24F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4583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95CAC-9425-6048-8A7A-E409CD6609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01F887-D4C0-1F48-824D-53A393AF7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5919C-87F3-3E44-BD11-C3D908C7C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879-3F10-5144-A62D-B204FF413652}" type="datetimeFigureOut">
              <a:t>1-9-2021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F8CA9-EE72-FA48-8026-79C3829C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35AD5-8F22-274D-89C9-905578E28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8E98-6E63-5C47-B66E-90992443657B}" type="slidenum"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78443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5FF7D-D34E-0142-802B-B800F1E99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EC0A1B-B1DB-6D47-A19D-6D4135114A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BD594C-05C3-9E45-9511-05DCB67C9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879-3F10-5144-A62D-B204FF413652}" type="datetimeFigureOut">
              <a:t>1-9-2021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E6B318-DA7A-E844-9093-F23FBA0DB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19BFC-CB7A-D842-8F3F-2A9747F08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8E98-6E63-5C47-B66E-90992443657B}" type="slidenum"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40933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08183E-B689-7545-9B1C-859D4E3C4A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3AFC6-C252-F642-A1D9-8921CA81E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C1BCF-23E6-A34B-9836-C38E08E37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879-3F10-5144-A62D-B204FF413652}" type="datetimeFigureOut">
              <a:t>1-9-2021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3D643-A95A-9D4C-B9E1-6E200A861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4722A-5ADA-6B4C-B388-15433600E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8E98-6E63-5C47-B66E-90992443657B}" type="slidenum"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02898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067E4-7E56-D54C-89A8-0327CB627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2E2B5-166A-8B4F-ADE8-80368184E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53650-9989-F640-9ADB-F24D499EC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879-3F10-5144-A62D-B204FF413652}" type="datetimeFigureOut">
              <a:t>1-9-2021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676C2-B5F2-5F4C-89F9-8A5C6F96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4185D-5A37-3241-8ED8-FC5D323F0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8E98-6E63-5C47-B66E-90992443657B}" type="slidenum"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47387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BDDBD-D740-F945-BDB3-B4C842623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F8A48-3445-FF44-981C-5EB324D60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DC91D-8B63-254C-858E-97E2305CA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879-3F10-5144-A62D-B204FF413652}" type="datetimeFigureOut">
              <a:t>1-9-2021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AD4E8-087B-E947-A3FD-2760B78FF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2FC50-C5D9-0141-AA28-0340AD059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8E98-6E63-5C47-B66E-90992443657B}" type="slidenum"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0995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A6AE7-C1DD-AB48-8090-77BD8F251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060E9-23E9-534C-929E-87EF6AEB87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41092-15FB-EC4D-BA01-AA2A1C870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59F5C-CE09-AB4B-8199-AB2F0BDCF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879-3F10-5144-A62D-B204FF413652}" type="datetimeFigureOut">
              <a:t>1-9-2021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AFCF6-79A4-FD4F-9DF4-E9F928F43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D8534-10F4-2646-80FE-51D31C60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8E98-6E63-5C47-B66E-90992443657B}" type="slidenum"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02916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DE6F7-1E88-4941-BFDD-AE2F88B80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D1E8B-B4A7-1B4C-A33D-A4E700D0C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13A95-5373-714A-9B3C-A5FC063DD7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0FBAEF-18A4-DA4F-BC14-BD9A68F430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6EA117-6327-024E-8CB6-FDCAC8C09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6A4063-6A45-2643-9AFC-3EAB45697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879-3F10-5144-A62D-B204FF413652}" type="datetimeFigureOut">
              <a:t>1-9-2021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3BBA88-B26E-084D-BB62-235AD041A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9FED59-6C4B-3E48-AE2A-4A5F75ADB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8E98-6E63-5C47-B66E-90992443657B}" type="slidenum"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8643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4A0CC-3D14-E247-96AC-1FDBE392C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571B71-41A5-444D-8090-9AD9C420E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879-3F10-5144-A62D-B204FF413652}" type="datetimeFigureOut">
              <a:t>1-9-2021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67B6AE-369E-6242-A6F5-AA9C548B7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CEFB56-1B8A-D74E-A1CF-D7A3CF8F2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8E98-6E63-5C47-B66E-90992443657B}" type="slidenum"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67725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D586AD-C477-8246-8943-E391034D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879-3F10-5144-A62D-B204FF413652}" type="datetimeFigureOut">
              <a:t>1-9-2021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1B9B9F-5F47-C94F-9936-866104741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8CD53-6461-F24D-BF8B-907846940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8E98-6E63-5C47-B66E-90992443657B}" type="slidenum"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21293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EC071-9826-4149-B1A4-92310E199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B01F9-7B56-814F-A73E-08B9107A2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4A5506-84E0-1F4F-A4C8-56FAFB22B4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D894B-F5B5-A54D-B683-A62A6AC74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879-3F10-5144-A62D-B204FF413652}" type="datetimeFigureOut">
              <a:t>1-9-2021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DBFFF-7BA6-5C4E-985D-A8D86D74B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22C9A-F692-1F44-9719-AE0F7A74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8E98-6E63-5C47-B66E-90992443657B}" type="slidenum"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19577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60843-3759-FA40-8592-6ADB82B53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B36B70-9DA3-FD4D-A512-E74015AF82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E83C46-16AA-0E4F-9FA3-27C586A30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26CD-536F-5146-B08B-F12AB6B57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6B879-3F10-5144-A62D-B204FF413652}" type="datetimeFigureOut">
              <a:t>1-9-2021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FA5D2-56B9-FA44-AF61-320A416C5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CC3FA-6B12-AF49-B7E4-8D6BE000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48E98-6E63-5C47-B66E-90992443657B}" type="slidenum"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09187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0C8D88-2D88-6540-82F2-A7496B8ED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5A827-8A3D-1744-8B61-E67A66ADC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B79AD-22C6-8243-9F96-7E2058A931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86B879-3F10-5144-A62D-B204FF413652}" type="datetimeFigureOut">
              <a:t>1-9-2021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1DFFB-F0F6-204F-996F-2FCC38724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B0827-EDC2-CC49-8882-35E9FCEA56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48E98-6E63-5C47-B66E-90992443657B}" type="slidenum"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1086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h.timmers@hr.n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geschoolrotterdam.nl/samenwerking/instituten/instituut-voor-lerarenopleidingen/samenwerken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geschoolrotterdam.nl/samenwerking/instituten/instituut-voor-lerarenopleidingen/samenwerken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82E6B-6552-534B-B5C2-4F27C2622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Startbijeenkomst Samen Opleiden RPO 2021</a:t>
            </a:r>
            <a:endParaRPr lang="en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D2CDB00-73AE-4809-BAEE-290BFCEC5B1A}"/>
              </a:ext>
            </a:extLst>
          </p:cNvPr>
          <p:cNvSpPr txBox="1"/>
          <p:nvPr/>
        </p:nvSpPr>
        <p:spPr>
          <a:xfrm>
            <a:off x="147837" y="5556370"/>
            <a:ext cx="65220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Regiocoördinator: </a:t>
            </a:r>
          </a:p>
          <a:p>
            <a:r>
              <a:rPr lang="nl-NL" dirty="0">
                <a:solidFill>
                  <a:schemeClr val="bg1"/>
                </a:solidFill>
              </a:rPr>
              <a:t>Chantal van Ooijen </a:t>
            </a:r>
            <a:r>
              <a:rPr lang="nl-NL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nl-NL" dirty="0">
                <a:solidFill>
                  <a:schemeClr val="bg1"/>
                </a:solidFill>
              </a:rPr>
              <a:t>Hélène Timmers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1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5">
            <a:extLst>
              <a:ext uri="{FF2B5EF4-FFF2-40B4-BE49-F238E27FC236}">
                <a16:creationId xmlns:a16="http://schemas.microsoft.com/office/drawing/2014/main" id="{34317893-0180-4228-AE22-513B03737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2256" b="31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55C818C-037D-4CE4-B2C9-04A40ECD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/>
              <a:t>Niveau 4</a:t>
            </a:r>
            <a:endParaRPr lang="nl-NL" dirty="0"/>
          </a:p>
        </p:txBody>
      </p:sp>
      <p:graphicFrame>
        <p:nvGraphicFramePr>
          <p:cNvPr id="19" name="Tijdelijke aanduiding voor inhoud 2">
            <a:extLst>
              <a:ext uri="{FF2B5EF4-FFF2-40B4-BE49-F238E27FC236}">
                <a16:creationId xmlns:a16="http://schemas.microsoft.com/office/drawing/2014/main" id="{E3F8AC73-1446-4EA0-93DA-D622F09844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27324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2516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E085186-4E31-4A06-A58D-CE9047E84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nl-NL" sz="5400">
                <a:solidFill>
                  <a:srgbClr val="FFFFFF"/>
                </a:solidFill>
              </a:rPr>
              <a:t>CIMO-logica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4E8B4A-4BBF-45CA-AE67-CAAB6C705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/>
          </a:bodyPr>
          <a:lstStyle/>
          <a:p>
            <a:r>
              <a:rPr lang="nl-NL" sz="2200"/>
              <a:t>Vanaf jaar 2 werken de studenten volgens de CIMO-Logica in hun opdrachten</a:t>
            </a:r>
          </a:p>
          <a:p>
            <a:r>
              <a:rPr lang="nl-NL" sz="2200"/>
              <a:t>C = Context</a:t>
            </a:r>
          </a:p>
          <a:p>
            <a:r>
              <a:rPr lang="nl-NL" sz="2200"/>
              <a:t>I = Interventie</a:t>
            </a:r>
          </a:p>
          <a:p>
            <a:r>
              <a:rPr lang="nl-NL" sz="2200"/>
              <a:t>M = Mechanisme</a:t>
            </a:r>
          </a:p>
          <a:p>
            <a:r>
              <a:rPr lang="nl-NL" sz="2200"/>
              <a:t>O = Outcomes</a:t>
            </a:r>
          </a:p>
          <a:p>
            <a:r>
              <a:rPr lang="nl-NL" sz="2200"/>
              <a:t>Doel is dat er Samenhang ontstaat; Samenhang tussen vraag en uitkomst, tussen uitkomst en interventie en tussen interventie en de context. </a:t>
            </a:r>
          </a:p>
          <a:p>
            <a:r>
              <a:rPr lang="nl-NL" sz="2200"/>
              <a:t>Meer uitleg en info te vinden op de Samen Opleiden website, bij Studiemateriaal</a:t>
            </a:r>
          </a:p>
        </p:txBody>
      </p:sp>
    </p:spTree>
    <p:extLst>
      <p:ext uri="{BB962C8B-B14F-4D97-AF65-F5344CB8AC3E}">
        <p14:creationId xmlns:p14="http://schemas.microsoft.com/office/powerpoint/2010/main" val="890467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CE4B-568F-664A-86FB-7614ABA21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97"/>
            <a:ext cx="10515600" cy="1228897"/>
          </a:xfrm>
        </p:spPr>
        <p:txBody>
          <a:bodyPr/>
          <a:lstStyle/>
          <a:p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1F03814-25B8-4EFB-BE7C-97143B9E6ED5}"/>
              </a:ext>
            </a:extLst>
          </p:cNvPr>
          <p:cNvSpPr txBox="1"/>
          <p:nvPr/>
        </p:nvSpPr>
        <p:spPr>
          <a:xfrm>
            <a:off x="930565" y="2411896"/>
            <a:ext cx="10260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Zijn er vragen?</a:t>
            </a:r>
          </a:p>
        </p:txBody>
      </p:sp>
    </p:spTree>
    <p:extLst>
      <p:ext uri="{BB962C8B-B14F-4D97-AF65-F5344CB8AC3E}">
        <p14:creationId xmlns:p14="http://schemas.microsoft.com/office/powerpoint/2010/main" val="1611069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82E6B-6552-534B-B5C2-4F27C2622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Einde deel 1. Heel veel plezier komend jaar</a:t>
            </a:r>
            <a:endParaRPr lang="en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D2CDB00-73AE-4809-BAEE-290BFCEC5B1A}"/>
              </a:ext>
            </a:extLst>
          </p:cNvPr>
          <p:cNvSpPr txBox="1"/>
          <p:nvPr/>
        </p:nvSpPr>
        <p:spPr>
          <a:xfrm>
            <a:off x="147837" y="5556370"/>
            <a:ext cx="65220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Regiocoördinator: </a:t>
            </a:r>
          </a:p>
          <a:p>
            <a:r>
              <a:rPr lang="nl-NL" dirty="0">
                <a:solidFill>
                  <a:schemeClr val="bg1"/>
                </a:solidFill>
              </a:rPr>
              <a:t>Hélène Timmers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23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CE4B-568F-664A-86FB-7614ABA21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97"/>
            <a:ext cx="10515600" cy="1228897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bg1"/>
                </a:solidFill>
              </a:rPr>
              <a:t>								Kennismaking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1F03814-25B8-4EFB-BE7C-97143B9E6ED5}"/>
              </a:ext>
            </a:extLst>
          </p:cNvPr>
          <p:cNvSpPr txBox="1"/>
          <p:nvPr/>
        </p:nvSpPr>
        <p:spPr>
          <a:xfrm>
            <a:off x="1034599" y="2537832"/>
            <a:ext cx="102608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Hélène Timmers					</a:t>
            </a:r>
          </a:p>
          <a:p>
            <a:endParaRPr lang="nl-NL" sz="3200" dirty="0"/>
          </a:p>
          <a:p>
            <a:r>
              <a:rPr lang="nl-NL" sz="3200" dirty="0">
                <a:hlinkClick r:id="rId3"/>
              </a:rPr>
              <a:t>h.timmers@hr.nl</a:t>
            </a:r>
            <a:endParaRPr lang="nl-NL" sz="3200" dirty="0"/>
          </a:p>
          <a:p>
            <a:endParaRPr lang="nl-NL" sz="3200" dirty="0"/>
          </a:p>
          <a:p>
            <a:r>
              <a:rPr lang="nl-NL" sz="3200" dirty="0"/>
              <a:t>06 – 38 91 08 85</a:t>
            </a:r>
          </a:p>
          <a:p>
            <a:endParaRPr lang="nl-NL" sz="3200" dirty="0"/>
          </a:p>
          <a:p>
            <a:r>
              <a:rPr lang="nl-NL" sz="3200" dirty="0"/>
              <a:t>Werkdagen: di/wo/do</a:t>
            </a:r>
          </a:p>
        </p:txBody>
      </p:sp>
    </p:spTree>
    <p:extLst>
      <p:ext uri="{BB962C8B-B14F-4D97-AF65-F5344CB8AC3E}">
        <p14:creationId xmlns:p14="http://schemas.microsoft.com/office/powerpoint/2010/main" val="2264753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CE4B-568F-664A-86FB-7614ABA21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Programma</a:t>
            </a:r>
            <a:endParaRPr lang="en-NL" b="1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60E3D3A-3162-4203-8BE1-254ECB0D1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825624"/>
            <a:ext cx="10868891" cy="4845339"/>
          </a:xfrm>
        </p:spPr>
        <p:txBody>
          <a:bodyPr>
            <a:normAutofit lnSpcReduction="10000"/>
          </a:bodyPr>
          <a:lstStyle/>
          <a:p>
            <a:r>
              <a:rPr lang="nl-NL" dirty="0"/>
              <a:t>Belangrijke data</a:t>
            </a:r>
          </a:p>
          <a:p>
            <a:pPr marL="0" indent="0">
              <a:buNone/>
            </a:pPr>
            <a:r>
              <a:rPr lang="nl-NL" dirty="0"/>
              <a:t>Aanvang stage week 13 september tot aan de zomervakantie</a:t>
            </a:r>
          </a:p>
          <a:p>
            <a:pPr marL="0" indent="0">
              <a:buNone/>
            </a:pPr>
            <a:r>
              <a:rPr lang="nl-NL" dirty="0"/>
              <a:t>Waar vind je info?</a:t>
            </a: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hlinkClick r:id="rId3"/>
              </a:rPr>
              <a:t>Samen Opleiden: Tweedegraads - Hogeschool Rotterdam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Koninklijke Route:</a:t>
            </a:r>
          </a:p>
          <a:p>
            <a:pPr marL="0" indent="0">
              <a:buNone/>
            </a:pPr>
            <a:r>
              <a:rPr lang="nl-NL" dirty="0"/>
              <a:t>Didactisch Handelen</a:t>
            </a:r>
          </a:p>
          <a:p>
            <a:pPr marL="0" indent="0">
              <a:buNone/>
            </a:pPr>
            <a:r>
              <a:rPr lang="nl-NL" dirty="0"/>
              <a:t>Pedagogisch handelen</a:t>
            </a:r>
          </a:p>
          <a:p>
            <a:pPr marL="0" indent="0">
              <a:buNone/>
            </a:pPr>
            <a:r>
              <a:rPr lang="nl-NL" dirty="0"/>
              <a:t>Professioneel handelen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Leerresultaten (</a:t>
            </a:r>
            <a:r>
              <a:rPr lang="nl-NL" dirty="0" err="1"/>
              <a:t>LER’s</a:t>
            </a:r>
            <a:r>
              <a:rPr lang="nl-NL" dirty="0"/>
              <a:t>) 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1026" name="Picture 2" descr="Casus - beleid en ethiek">
            <a:extLst>
              <a:ext uri="{FF2B5EF4-FFF2-40B4-BE49-F238E27FC236}">
                <a16:creationId xmlns:a16="http://schemas.microsoft.com/office/drawing/2014/main" id="{3AC3E1A6-1FCE-4018-9A7B-A5416F6DB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791" y="3649287"/>
            <a:ext cx="2806722" cy="280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rken met casussen - Time to energize your learning!">
            <a:extLst>
              <a:ext uri="{FF2B5EF4-FFF2-40B4-BE49-F238E27FC236}">
                <a16:creationId xmlns:a16="http://schemas.microsoft.com/office/drawing/2014/main" id="{08136582-6622-4C8F-8579-4B9541FE7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862" y="4304447"/>
            <a:ext cx="2044607" cy="181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240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ACE4B-568F-664A-86FB-7614ABA21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255" y="3907643"/>
            <a:ext cx="13188813" cy="2631702"/>
          </a:xfrm>
        </p:spPr>
        <p:txBody>
          <a:bodyPr>
            <a:normAutofit/>
          </a:bodyPr>
          <a:lstStyle/>
          <a:p>
            <a:r>
              <a:rPr lang="nl-NL" sz="3200" dirty="0"/>
              <a:t>Wat ik nu ga vertellen is terug te vinden onder Studiemateriaal &gt; </a:t>
            </a:r>
            <a:br>
              <a:rPr lang="nl-NL" sz="3200" dirty="0"/>
            </a:br>
            <a:r>
              <a:rPr lang="nl-NL" sz="3200" dirty="0"/>
              <a:t>aanvullend materiaal &gt; Het Generieke curriculum in een notendop</a:t>
            </a:r>
            <a:br>
              <a:rPr lang="nl-NL" sz="3200" dirty="0"/>
            </a:br>
            <a:r>
              <a:rPr lang="nl-NL" sz="3200" dirty="0"/>
              <a:t> </a:t>
            </a:r>
            <a:br>
              <a:rPr lang="nl-NL" sz="1600" dirty="0"/>
            </a:br>
            <a:endParaRPr lang="en-NL" sz="2800" b="1" dirty="0">
              <a:latin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5DA08A-6A8A-436A-A6D6-2B04FF97AF44}"/>
              </a:ext>
            </a:extLst>
          </p:cNvPr>
          <p:cNvSpPr txBox="1">
            <a:spLocks/>
          </p:cNvSpPr>
          <p:nvPr/>
        </p:nvSpPr>
        <p:spPr>
          <a:xfrm>
            <a:off x="497377" y="2694481"/>
            <a:ext cx="10600113" cy="2711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l-NL" sz="2800" dirty="0">
                <a:hlinkClick r:id="rId3"/>
              </a:rPr>
              <a:t>Samen Opleiden: Tweedegraads - Hogeschool Rotterdam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41484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2ACE4B-568F-664A-86FB-7614ABA21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pPr>
              <a:spcAft>
                <a:spcPts val="800"/>
              </a:spcAft>
            </a:pPr>
            <a:r>
              <a:rPr lang="nl-NL" sz="5400" dirty="0"/>
              <a:t> 							</a:t>
            </a:r>
            <a:r>
              <a:rPr lang="nl-NL" sz="4800" b="1" dirty="0"/>
              <a:t>Niveau 2</a:t>
            </a:r>
            <a:endParaRPr lang="en-NL" sz="4800" b="1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BC796F44-8BAE-4396-B0E2-2B457CBEC5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66375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38738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D00ACEA-0288-470F-95C7-B5FE9FAE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nl-NL" sz="5400"/>
              <a:t>                                                           </a:t>
            </a:r>
            <a:r>
              <a:rPr lang="nl-NL" sz="5400" b="1"/>
              <a:t>Niveau 2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6039F1-3AF9-47EF-9721-C52AFD80B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nl-NL" sz="2200" b="1" dirty="0"/>
              <a:t>Periode 3 en 4</a:t>
            </a:r>
          </a:p>
          <a:p>
            <a:pPr marL="0" indent="0">
              <a:buNone/>
            </a:pPr>
            <a:r>
              <a:rPr lang="nl-NL" sz="2200" dirty="0"/>
              <a:t>Lesgeven met ICT; digitale didaktiek en mediawijsheid</a:t>
            </a:r>
          </a:p>
          <a:p>
            <a:pPr marL="0" indent="0">
              <a:buNone/>
            </a:pPr>
            <a:r>
              <a:rPr lang="nl-NL" sz="2200" dirty="0"/>
              <a:t>Toetsing: de student maakt een online leerarrangement wat aansluit bij de onderwijscontext van zijn werkplek. Tevens maakt hij een opdracht </a:t>
            </a:r>
            <a:r>
              <a:rPr lang="nl-NL" sz="2200" dirty="0" err="1"/>
              <a:t>adhv</a:t>
            </a:r>
            <a:r>
              <a:rPr lang="nl-NL" sz="2200" dirty="0"/>
              <a:t> een actuele casus aangaande mediawijsheid.</a:t>
            </a:r>
          </a:p>
        </p:txBody>
      </p:sp>
    </p:spTree>
    <p:extLst>
      <p:ext uri="{BB962C8B-B14F-4D97-AF65-F5344CB8AC3E}">
        <p14:creationId xmlns:p14="http://schemas.microsoft.com/office/powerpoint/2010/main" val="2743824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2ACE4B-568F-664A-86FB-7614ABA21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nl-NL" sz="5400"/>
              <a:t>                                                               Niveau 2</a:t>
            </a:r>
            <a:endParaRPr lang="en-NL" sz="54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D1CE5FC-3D14-441D-A308-8189BD83C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nl-NL" sz="2200"/>
              <a:t>Professioneel handelen en werkplekleren: het hele jaar</a:t>
            </a:r>
          </a:p>
          <a:p>
            <a:pPr marL="0" indent="0">
              <a:buNone/>
            </a:pPr>
            <a:r>
              <a:rPr lang="nl-NL" sz="2200"/>
              <a:t>Deze handleiding betreft het werkplekleren. In Niveau 2 van observeren naar het lesgeven zelf.</a:t>
            </a:r>
          </a:p>
          <a:p>
            <a:pPr marL="0" indent="0">
              <a:buNone/>
            </a:pPr>
            <a:r>
              <a:rPr lang="nl-NL" sz="2200"/>
              <a:t>Op de HR: Werkplaatsen Professioneel Performance, Professioneel Spreken en Taalgericht Lesgeven (TGL)</a:t>
            </a:r>
          </a:p>
          <a:p>
            <a:pPr marL="0" indent="0">
              <a:buNone/>
            </a:pPr>
            <a:r>
              <a:rPr lang="nl-NL" sz="2200"/>
              <a:t>Beroepstaken 5 en 6 staan centraal</a:t>
            </a:r>
          </a:p>
          <a:p>
            <a:pPr marL="0" indent="0">
              <a:buNone/>
            </a:pPr>
            <a:endParaRPr lang="nl-NL" sz="2200"/>
          </a:p>
          <a:p>
            <a:pPr marL="0" indent="0">
              <a:buNone/>
            </a:pPr>
            <a:r>
              <a:rPr lang="nl-NL" sz="2200"/>
              <a:t>Toetsing: Tussentijds en eind Portfolio en een CGI</a:t>
            </a:r>
          </a:p>
          <a:p>
            <a:pPr marL="0" indent="0">
              <a:buNone/>
            </a:pPr>
            <a:endParaRPr lang="nl-NL" sz="2200"/>
          </a:p>
          <a:p>
            <a:endParaRPr lang="nl-NL" sz="220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BAB90B7-A317-44B7-B67A-15B2049C2182}"/>
              </a:ext>
            </a:extLst>
          </p:cNvPr>
          <p:cNvSpPr txBox="1"/>
          <p:nvPr/>
        </p:nvSpPr>
        <p:spPr>
          <a:xfrm>
            <a:off x="1258957" y="2855843"/>
            <a:ext cx="993913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nl-NL"/>
          </a:p>
          <a:p>
            <a:pPr>
              <a:spcAft>
                <a:spcPts val="600"/>
              </a:spcAft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5682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7886D4A-7CA1-45B2-BD8C-9B4F4904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sz="5400" dirty="0"/>
              <a:t>Professioneel handelen Niveau 2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B3E475-998B-440E-93F2-32FB57F21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nl-NL" sz="2200" dirty="0"/>
              <a:t>Tussentijds:</a:t>
            </a:r>
          </a:p>
          <a:p>
            <a:pPr marL="0" indent="0">
              <a:buNone/>
            </a:pPr>
            <a:r>
              <a:rPr lang="nl-NL" sz="2200" dirty="0"/>
              <a:t>Eind Periode 2 een lesbezoek en reflectie (IO en WPB)</a:t>
            </a:r>
          </a:p>
          <a:p>
            <a:pPr marL="0" indent="0">
              <a:buNone/>
            </a:pPr>
            <a:r>
              <a:rPr lang="nl-NL" sz="2200" dirty="0"/>
              <a:t>Eind periode 2: </a:t>
            </a:r>
            <a:r>
              <a:rPr lang="nl-NL" sz="2200" dirty="0" err="1"/>
              <a:t>Leeras</a:t>
            </a:r>
            <a:r>
              <a:rPr lang="nl-NL" sz="2200" dirty="0"/>
              <a:t> invullen door WPB</a:t>
            </a:r>
          </a:p>
          <a:p>
            <a:endParaRPr lang="nl-NL" sz="2200" dirty="0"/>
          </a:p>
          <a:p>
            <a:r>
              <a:rPr lang="nl-NL" sz="2200" dirty="0"/>
              <a:t>Periode 3 en 4:</a:t>
            </a:r>
          </a:p>
          <a:p>
            <a:pPr marL="0" indent="0">
              <a:buNone/>
            </a:pPr>
            <a:r>
              <a:rPr lang="nl-NL" sz="2200" dirty="0"/>
              <a:t>Student werkt aan casussen en aan Portfolio</a:t>
            </a:r>
          </a:p>
          <a:p>
            <a:pPr marL="0" indent="0">
              <a:buNone/>
            </a:pPr>
            <a:r>
              <a:rPr lang="nl-NL" sz="2200" dirty="0"/>
              <a:t>WPB vult eind </a:t>
            </a:r>
            <a:r>
              <a:rPr lang="nl-NL" sz="2200" dirty="0" err="1"/>
              <a:t>Leeras</a:t>
            </a:r>
            <a:r>
              <a:rPr lang="nl-NL" sz="2200" dirty="0"/>
              <a:t> in</a:t>
            </a:r>
          </a:p>
          <a:p>
            <a:pPr marL="0" indent="0">
              <a:buNone/>
            </a:pPr>
            <a:r>
              <a:rPr lang="nl-NL" sz="2200" dirty="0"/>
              <a:t>WPB en SO vullen een advies in. </a:t>
            </a:r>
          </a:p>
          <a:p>
            <a:endParaRPr lang="nl-NL" sz="2200" dirty="0"/>
          </a:p>
        </p:txBody>
      </p:sp>
    </p:spTree>
    <p:extLst>
      <p:ext uri="{BB962C8B-B14F-4D97-AF65-F5344CB8AC3E}">
        <p14:creationId xmlns:p14="http://schemas.microsoft.com/office/powerpoint/2010/main" val="1514900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7C46AA5-F707-482D-A2CF-4C0EB97A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l-NL" sz="5400"/>
              <a:t>Niveau 3, oude curriculum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5E856B6F-4A1A-4EAC-BA22-EDF050F2D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nl-NL" sz="2200" dirty="0"/>
              <a:t>Periode 1: ADSL  Opdracht</a:t>
            </a:r>
          </a:p>
          <a:p>
            <a:r>
              <a:rPr lang="nl-NL" sz="2200" dirty="0"/>
              <a:t>Periode 1 en 2: Praktijkonderzoek in de school. WPB helpt de student bij het bepalen van het onderwerp binnen het thema Groepsdynamica. </a:t>
            </a:r>
          </a:p>
          <a:p>
            <a:r>
              <a:rPr lang="nl-NL" sz="2200" dirty="0"/>
              <a:t>Periode 3: Passend Onderwijs. Toetsing is een casus op de werkplek.</a:t>
            </a:r>
          </a:p>
          <a:p>
            <a:r>
              <a:rPr lang="nl-NL" sz="2200" dirty="0"/>
              <a:t>Periode 4: Pedagogisch handelen van de docent. Toetsing is een video-opdracht</a:t>
            </a:r>
          </a:p>
          <a:p>
            <a:r>
              <a:rPr lang="nl-NL" sz="2200" dirty="0"/>
              <a:t>Gehele jaar: Stage, Leren &amp; Werken; Werkplekleren 2 dagen / week en de Transferdagen bij RPO</a:t>
            </a:r>
          </a:p>
          <a:p>
            <a:pPr marL="0" indent="0">
              <a:buNone/>
            </a:pPr>
            <a:r>
              <a:rPr lang="nl-NL" sz="2200" dirty="0"/>
              <a:t>    Toetsing: Assessment: Portfolio en CGI (IO en SO)</a:t>
            </a:r>
          </a:p>
          <a:p>
            <a:r>
              <a:rPr lang="nl-NL" sz="2200" dirty="0"/>
              <a:t>WPB vult twee keer een </a:t>
            </a:r>
            <a:r>
              <a:rPr lang="nl-NL" sz="2200" dirty="0" err="1"/>
              <a:t>Leeras</a:t>
            </a:r>
            <a:r>
              <a:rPr lang="nl-NL" sz="2200" dirty="0"/>
              <a:t> in.</a:t>
            </a:r>
          </a:p>
        </p:txBody>
      </p:sp>
    </p:spTree>
    <p:extLst>
      <p:ext uri="{BB962C8B-B14F-4D97-AF65-F5344CB8AC3E}">
        <p14:creationId xmlns:p14="http://schemas.microsoft.com/office/powerpoint/2010/main" val="3889292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CA01C01BE0DF408083636DF8AC17E3" ma:contentTypeVersion="2" ma:contentTypeDescription="Create a new document." ma:contentTypeScope="" ma:versionID="dae3d835ab23352a0baab3b08e396ca9">
  <xsd:schema xmlns:xsd="http://www.w3.org/2001/XMLSchema" xmlns:xs="http://www.w3.org/2001/XMLSchema" xmlns:p="http://schemas.microsoft.com/office/2006/metadata/properties" xmlns:ns3="2652ff34-a559-43c7-abf7-f461989d8869" targetNamespace="http://schemas.microsoft.com/office/2006/metadata/properties" ma:root="true" ma:fieldsID="7c8774b3a5665955cbba00584ff83996" ns3:_="">
    <xsd:import namespace="2652ff34-a559-43c7-abf7-f461989d886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52ff34-a559-43c7-abf7-f461989d88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6D7DEA-FC03-40E2-B112-216AAD83B97D}">
  <ds:schemaRefs>
    <ds:schemaRef ds:uri="http://schemas.microsoft.com/office/2006/documentManagement/types"/>
    <ds:schemaRef ds:uri="http://schemas.microsoft.com/office/infopath/2007/PartnerControls"/>
    <ds:schemaRef ds:uri="2652ff34-a559-43c7-abf7-f461989d8869"/>
    <ds:schemaRef ds:uri="http://purl.org/dc/terms/"/>
    <ds:schemaRef ds:uri="http://www.w3.org/XML/1998/namespace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659F60F-B849-4A77-A08A-BFA27046A0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5F39A2-4BCE-4F35-9C4C-EF63E1478C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52ff34-a559-43c7-abf7-f461989d88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581</Words>
  <Application>Microsoft Office PowerPoint</Application>
  <PresentationFormat>Breedbeeld</PresentationFormat>
  <Paragraphs>77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Startbijeenkomst Samen Opleiden RPO 2021</vt:lpstr>
      <vt:lpstr>        Kennismaking</vt:lpstr>
      <vt:lpstr>Programma</vt:lpstr>
      <vt:lpstr>Wat ik nu ga vertellen is terug te vinden onder Studiemateriaal &gt;  aanvullend materiaal &gt; Het Generieke curriculum in een notendop   </vt:lpstr>
      <vt:lpstr>        Niveau 2</vt:lpstr>
      <vt:lpstr>                                                           Niveau 2</vt:lpstr>
      <vt:lpstr>                                                               Niveau 2</vt:lpstr>
      <vt:lpstr>Professioneel handelen Niveau 2</vt:lpstr>
      <vt:lpstr>Niveau 3, oude curriculum</vt:lpstr>
      <vt:lpstr>Niveau 4</vt:lpstr>
      <vt:lpstr>CIMO-logica</vt:lpstr>
      <vt:lpstr>PowerPoint-presentatie</vt:lpstr>
      <vt:lpstr>Einde deel 1. Heel veel plezier komend jaar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Janssen, J.C.G. (Ard)</dc:creator>
  <cp:lastModifiedBy>Timmers, H. (Hélène)</cp:lastModifiedBy>
  <cp:revision>7</cp:revision>
  <dcterms:created xsi:type="dcterms:W3CDTF">2020-09-08T11:48:16Z</dcterms:created>
  <dcterms:modified xsi:type="dcterms:W3CDTF">2021-09-01T11:39:17Z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0x0101003ECA01C01BE0DF408083636DF8AC17E3</vt:lpwstr>
  </property>
</Properties>
</file>